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80" r:id="rId2"/>
    <p:sldId id="278" r:id="rId3"/>
    <p:sldId id="27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91E723-3E5C-4CBE-B15E-1797EF7D474B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CC356D-99EE-4AAE-AE41-C65235206F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024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797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02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107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C56F18-F342-4928-925D-942C4D8C4DF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19837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29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498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7694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05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08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4516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69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90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D9E92-8E99-497D-8D94-EB73EEFC9404}" type="datetimeFigureOut">
              <a:rPr lang="fr-FR" smtClean="0"/>
              <a:t>27/05/2021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89CB1-90D7-479F-9E9C-254E7D7CB043}" type="slidenum">
              <a:rPr lang="fr-FR" smtClean="0"/>
              <a:t>‹N°›</a:t>
            </a:fld>
            <a:endParaRPr lang="fr-FR"/>
          </a:p>
        </p:txBody>
      </p:sp>
      <p:pic>
        <p:nvPicPr>
          <p:cNvPr id="1026" name="Picture 2" descr="\\sls-nas01\users\529248\Mes documents\Logos\Logo GH.PNG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6955" y="6381329"/>
            <a:ext cx="1270111" cy="35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968" y="6381329"/>
            <a:ext cx="2016224" cy="361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51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sebastien.fouere@aphp.fr" TargetMode="External"/><Relationship Id="rId13" Type="http://schemas.openxmlformats.org/officeDocument/2006/relationships/hyperlink" Target="mailto:fabrice.laine@chu-rennes.fr" TargetMode="External"/><Relationship Id="rId18" Type="http://schemas.openxmlformats.org/officeDocument/2006/relationships/hyperlink" Target="mailto:ialcaraz@ch-tourcoing.fr" TargetMode="External"/><Relationship Id="rId3" Type="http://schemas.openxmlformats.org/officeDocument/2006/relationships/hyperlink" Target="mailto:fpelletier@chu-besancon.fr" TargetMode="External"/><Relationship Id="rId7" Type="http://schemas.openxmlformats.org/officeDocument/2006/relationships/hyperlink" Target="mailto:claire.bernier@chu-nantes.fr" TargetMode="External"/><Relationship Id="rId12" Type="http://schemas.openxmlformats.org/officeDocument/2006/relationships/hyperlink" Target="mailto:IEtienney@hopital-dcss.org" TargetMode="External"/><Relationship Id="rId17" Type="http://schemas.openxmlformats.org/officeDocument/2006/relationships/hyperlink" Target="mailto:claire.guglielminotti@chu-st-etienne.fr" TargetMode="External"/><Relationship Id="rId2" Type="http://schemas.openxmlformats.org/officeDocument/2006/relationships/hyperlink" Target="mailto:cjanssen@ch-annecygenevois.fr" TargetMode="External"/><Relationship Id="rId16" Type="http://schemas.openxmlformats.org/officeDocument/2006/relationships/hyperlink" Target="mailto:dlambert@chu-reims.f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atima.oria@chu-lyon.fr" TargetMode="External"/><Relationship Id="rId11" Type="http://schemas.openxmlformats.org/officeDocument/2006/relationships/hyperlink" Target="mailto:gilles.brami@institutfournier.org" TargetMode="External"/><Relationship Id="rId5" Type="http://schemas.openxmlformats.org/officeDocument/2006/relationships/hyperlink" Target="mailto:dominique.deplanque@chru-lille.fr" TargetMode="External"/><Relationship Id="rId15" Type="http://schemas.openxmlformats.org/officeDocument/2006/relationships/hyperlink" Target="mailto:cvanhaecke@chu-reims.fr" TargetMode="External"/><Relationship Id="rId10" Type="http://schemas.openxmlformats.org/officeDocument/2006/relationships/hyperlink" Target="mailto:johan.chanal@aphp.fr" TargetMode="External"/><Relationship Id="rId4" Type="http://schemas.openxmlformats.org/officeDocument/2006/relationships/hyperlink" Target="mailto:faubin@chu-besancon.fr" TargetMode="External"/><Relationship Id="rId9" Type="http://schemas.openxmlformats.org/officeDocument/2006/relationships/hyperlink" Target="mailto:florian.herms@aphp.fr" TargetMode="External"/><Relationship Id="rId14" Type="http://schemas.openxmlformats.org/officeDocument/2006/relationships/hyperlink" Target="mailto:david.vallee@chu-rennes.f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Centres ouverts - Contacts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Annecy </a:t>
            </a:r>
            <a:r>
              <a:rPr lang="fr-FR" u="sng" dirty="0">
                <a:hlinkClick r:id="rId2"/>
              </a:rPr>
              <a:t>cjanssen@ch-annecygenevois.fr</a:t>
            </a:r>
            <a:endParaRPr lang="fr-FR" dirty="0"/>
          </a:p>
          <a:p>
            <a:r>
              <a:rPr lang="fr-FR" dirty="0"/>
              <a:t>Besançon </a:t>
            </a:r>
            <a:r>
              <a:rPr lang="fr-FR" u="sng" dirty="0">
                <a:hlinkClick r:id="rId3"/>
              </a:rPr>
              <a:t>fpelletier@chu-besancon.fr</a:t>
            </a:r>
            <a:r>
              <a:rPr lang="fr-FR" dirty="0"/>
              <a:t>   </a:t>
            </a:r>
            <a:r>
              <a:rPr lang="fr-FR" u="sng" dirty="0">
                <a:hlinkClick r:id="rId4"/>
              </a:rPr>
              <a:t>faubin@chu-besancon.fr</a:t>
            </a:r>
            <a:r>
              <a:rPr lang="fr-FR" u="sng" dirty="0"/>
              <a:t>           </a:t>
            </a:r>
            <a:endParaRPr lang="fr-FR" dirty="0"/>
          </a:p>
          <a:p>
            <a:r>
              <a:rPr lang="fr-FR" dirty="0"/>
              <a:t>Lille   </a:t>
            </a:r>
            <a:r>
              <a:rPr lang="fr-FR" dirty="0">
                <a:hlinkClick r:id="rId5"/>
              </a:rPr>
              <a:t>dominique.deplanque@chru-lille.fr</a:t>
            </a:r>
            <a:endParaRPr lang="fr-FR" dirty="0"/>
          </a:p>
          <a:p>
            <a:r>
              <a:rPr lang="fr-FR" dirty="0"/>
              <a:t>Lyon </a:t>
            </a:r>
            <a:r>
              <a:rPr lang="fr-FR" u="sng" dirty="0">
                <a:hlinkClick r:id="rId6"/>
              </a:rPr>
              <a:t>fatima.oria@chu-lyon.fr</a:t>
            </a:r>
            <a:endParaRPr lang="fr-FR" dirty="0"/>
          </a:p>
          <a:p>
            <a:r>
              <a:rPr lang="fr-FR" dirty="0"/>
              <a:t>Nantes </a:t>
            </a:r>
            <a:r>
              <a:rPr lang="fr-FR" u="sng" dirty="0">
                <a:hlinkClick r:id="rId7"/>
              </a:rPr>
              <a:t>claire.bernier@chu-nantes.fr</a:t>
            </a:r>
            <a:endParaRPr lang="fr-FR" dirty="0"/>
          </a:p>
          <a:p>
            <a:r>
              <a:rPr lang="fr-FR" dirty="0"/>
              <a:t>Paris Saint Louis </a:t>
            </a:r>
            <a:r>
              <a:rPr lang="fr-FR" dirty="0">
                <a:hlinkClick r:id="rId8"/>
              </a:rPr>
              <a:t>sebastien.fouere@aphp.fr</a:t>
            </a:r>
            <a:r>
              <a:rPr lang="fr-FR" dirty="0"/>
              <a:t> </a:t>
            </a:r>
            <a:r>
              <a:rPr lang="fr-FR" dirty="0">
                <a:hlinkClick r:id="rId9"/>
              </a:rPr>
              <a:t>florian.herms@aphp.fr</a:t>
            </a:r>
            <a:endParaRPr lang="fr-FR" dirty="0"/>
          </a:p>
          <a:p>
            <a:r>
              <a:rPr lang="fr-FR" dirty="0"/>
              <a:t>Paris Cochin </a:t>
            </a:r>
            <a:r>
              <a:rPr lang="fr-FR" dirty="0">
                <a:hlinkClick r:id="rId10"/>
              </a:rPr>
              <a:t>johan.chanal@aphp.fr</a:t>
            </a:r>
            <a:endParaRPr lang="fr-FR" dirty="0"/>
          </a:p>
          <a:p>
            <a:r>
              <a:rPr lang="fr-FR" dirty="0"/>
              <a:t>Paris Alfred Fournier </a:t>
            </a:r>
            <a:r>
              <a:rPr lang="fr-FR" u="sng" dirty="0">
                <a:hlinkClick r:id="rId11"/>
              </a:rPr>
              <a:t>gilles.brami@institutfournier.org</a:t>
            </a:r>
            <a:endParaRPr lang="fr-FR" dirty="0"/>
          </a:p>
          <a:p>
            <a:r>
              <a:rPr lang="fr-FR" dirty="0"/>
              <a:t>Paris Proctologie La Croix Saint Simon </a:t>
            </a:r>
            <a:r>
              <a:rPr lang="fr-FR" u="sng" dirty="0">
                <a:hlinkClick r:id="rId12"/>
              </a:rPr>
              <a:t>IEtienney@hopital-dcss.org</a:t>
            </a:r>
            <a:endParaRPr lang="fr-FR" dirty="0"/>
          </a:p>
          <a:p>
            <a:r>
              <a:rPr lang="fr-FR" dirty="0"/>
              <a:t>Rennes   </a:t>
            </a:r>
            <a:r>
              <a:rPr lang="fr-FR" dirty="0">
                <a:hlinkClick r:id="rId13"/>
              </a:rPr>
              <a:t>fabrice.laine@chu-rennes.fr</a:t>
            </a:r>
            <a:r>
              <a:rPr lang="fr-FR" dirty="0"/>
              <a:t>  </a:t>
            </a:r>
            <a:r>
              <a:rPr lang="fr-FR" dirty="0">
                <a:hlinkClick r:id="rId14"/>
              </a:rPr>
              <a:t>david.vallee@chu-rennes.fr</a:t>
            </a:r>
            <a:endParaRPr lang="fr-FR" dirty="0"/>
          </a:p>
          <a:p>
            <a:r>
              <a:rPr lang="fr-FR" dirty="0"/>
              <a:t>Reims </a:t>
            </a:r>
            <a:r>
              <a:rPr lang="fr-FR" u="sng" dirty="0">
                <a:hlinkClick r:id="rId15"/>
              </a:rPr>
              <a:t>cvanhaecke@chu-reims.fr</a:t>
            </a:r>
            <a:r>
              <a:rPr lang="fr-FR" dirty="0"/>
              <a:t>    </a:t>
            </a:r>
            <a:r>
              <a:rPr lang="fr-FR" u="sng" dirty="0">
                <a:hlinkClick r:id="rId16"/>
              </a:rPr>
              <a:t>dlambert@chu-reims.fr</a:t>
            </a:r>
            <a:endParaRPr lang="fr-FR" dirty="0"/>
          </a:p>
          <a:p>
            <a:r>
              <a:rPr lang="fr-FR" dirty="0"/>
              <a:t>Saint Etienne </a:t>
            </a:r>
            <a:r>
              <a:rPr lang="fr-FR" u="sng" dirty="0">
                <a:hlinkClick r:id="rId17"/>
              </a:rPr>
              <a:t>claire.guglielminotti@chu-st-etienne.fr</a:t>
            </a:r>
            <a:r>
              <a:rPr lang="fr-FR" u="sng" dirty="0"/>
              <a:t> </a:t>
            </a:r>
            <a:endParaRPr lang="fr-FR" dirty="0"/>
          </a:p>
          <a:p>
            <a:r>
              <a:rPr lang="fr-FR" dirty="0"/>
              <a:t>Tourcoing </a:t>
            </a:r>
            <a:r>
              <a:rPr lang="fr-FR" u="sng" dirty="0">
                <a:hlinkClick r:id="rId18"/>
              </a:rPr>
              <a:t>ialcaraz@ch-tourcoing.fr</a:t>
            </a:r>
            <a:endParaRPr lang="fr-FR" dirty="0"/>
          </a:p>
          <a:p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4545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5981" y="274638"/>
            <a:ext cx="11561734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La vaccination anti HPV préventive…</a:t>
            </a:r>
            <a:br>
              <a:rPr lang="fr-FR" dirty="0"/>
            </a:br>
            <a:r>
              <a:rPr lang="fr-FR" dirty="0"/>
              <a:t>…prévient-elle les rechutes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Protocole CONDYVAC – PHRC National</a:t>
            </a:r>
          </a:p>
          <a:p>
            <a:r>
              <a:rPr lang="fr-FR" dirty="0"/>
              <a:t>Investigateur Coordonnateur</a:t>
            </a:r>
          </a:p>
          <a:p>
            <a:r>
              <a:rPr lang="fr-FR" dirty="0"/>
              <a:t>Prospectif </a:t>
            </a:r>
            <a:r>
              <a:rPr lang="fr-FR" dirty="0" err="1"/>
              <a:t>muticentrique</a:t>
            </a:r>
            <a:r>
              <a:rPr lang="fr-FR" dirty="0"/>
              <a:t> : 300 sujets en tout – Randomisés 1/1 Vaccin ou Placebo – double insu</a:t>
            </a:r>
          </a:p>
          <a:p>
            <a:r>
              <a:rPr lang="fr-FR" dirty="0"/>
              <a:t>Hommes et femmes</a:t>
            </a:r>
          </a:p>
          <a:p>
            <a:r>
              <a:rPr lang="fr-FR" dirty="0"/>
              <a:t>18 à 60 ans</a:t>
            </a:r>
          </a:p>
          <a:p>
            <a:r>
              <a:rPr lang="fr-FR" dirty="0"/>
              <a:t>Affiliés à la sécurité sociale</a:t>
            </a:r>
          </a:p>
          <a:p>
            <a:r>
              <a:rPr lang="fr-FR" dirty="0"/>
              <a:t>Non immunodéprimés</a:t>
            </a:r>
          </a:p>
          <a:p>
            <a:r>
              <a:rPr lang="fr-FR" dirty="0"/>
              <a:t>En rémission récente de leurs condylomes externes (pas de condylomes internes évolutifs) – </a:t>
            </a:r>
            <a:r>
              <a:rPr lang="fr-FR" b="1" dirty="0"/>
              <a:t>les centres recruteurs peuvent se charger de mettre les patients en rémission</a:t>
            </a:r>
          </a:p>
          <a:p>
            <a:r>
              <a:rPr lang="fr-FR" dirty="0"/>
              <a:t>Critère de jugement : rechute</a:t>
            </a:r>
          </a:p>
          <a:p>
            <a:r>
              <a:rPr lang="fr-FR" dirty="0" err="1"/>
              <a:t>Gardasil</a:t>
            </a:r>
            <a:r>
              <a:rPr lang="fr-FR" dirty="0"/>
              <a:t> 4 dans la première partie de l’étude – les patients inclus à partir de Novembre recevront </a:t>
            </a:r>
            <a:r>
              <a:rPr lang="fr-FR" dirty="0" err="1"/>
              <a:t>Gardasil</a:t>
            </a:r>
            <a:r>
              <a:rPr lang="fr-FR" dirty="0"/>
              <a:t> 9</a:t>
            </a:r>
          </a:p>
        </p:txBody>
      </p:sp>
    </p:spTree>
    <p:extLst>
      <p:ext uri="{BB962C8B-B14F-4D97-AF65-F5344CB8AC3E}">
        <p14:creationId xmlns:p14="http://schemas.microsoft.com/office/powerpoint/2010/main" val="199035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La vaccination anti HPV préventive…</a:t>
            </a:r>
            <a:br>
              <a:rPr lang="fr-FR" dirty="0"/>
            </a:br>
            <a:r>
              <a:rPr lang="fr-FR" dirty="0"/>
              <a:t>…prévient-elle les rechutes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863673"/>
            <a:ext cx="10972800" cy="4525963"/>
          </a:xfrm>
        </p:spPr>
        <p:txBody>
          <a:bodyPr>
            <a:normAutofit lnSpcReduction="10000"/>
          </a:bodyPr>
          <a:lstStyle/>
          <a:p>
            <a:r>
              <a:rPr lang="fr-FR" dirty="0"/>
              <a:t>En pratique :</a:t>
            </a:r>
          </a:p>
          <a:p>
            <a:pPr lvl="1"/>
            <a:r>
              <a:rPr lang="fr-FR" dirty="0"/>
              <a:t>Si vous avez un patient ou une patiente </a:t>
            </a:r>
            <a:r>
              <a:rPr lang="fr-FR" b="1" dirty="0"/>
              <a:t>non ID </a:t>
            </a:r>
            <a:r>
              <a:rPr lang="fr-FR" dirty="0"/>
              <a:t>avec des condylomes </a:t>
            </a:r>
            <a:r>
              <a:rPr lang="fr-FR" b="1" dirty="0"/>
              <a:t>externes</a:t>
            </a:r>
          </a:p>
          <a:p>
            <a:pPr lvl="1"/>
            <a:r>
              <a:rPr lang="fr-FR" dirty="0"/>
              <a:t>Qui est intéressé(e) par la recherche de moyens pour </a:t>
            </a:r>
            <a:r>
              <a:rPr lang="fr-FR" b="1" dirty="0"/>
              <a:t>limiter le risque de récidive</a:t>
            </a:r>
          </a:p>
          <a:p>
            <a:pPr lvl="1"/>
            <a:r>
              <a:rPr lang="fr-FR" dirty="0"/>
              <a:t>Parlez-lui du protocole et envoyez son adresse email aux investigateurs CONDYVAC</a:t>
            </a:r>
          </a:p>
          <a:p>
            <a:pPr lvl="1"/>
            <a:r>
              <a:rPr lang="fr-FR" dirty="0"/>
              <a:t>Nous lui enverrons la note d’information de l’étude et prendrons en charge la suite du traitement afin de le/la mettre en rémission avant inclusion</a:t>
            </a:r>
          </a:p>
        </p:txBody>
      </p:sp>
    </p:spTree>
    <p:extLst>
      <p:ext uri="{BB962C8B-B14F-4D97-AF65-F5344CB8AC3E}">
        <p14:creationId xmlns:p14="http://schemas.microsoft.com/office/powerpoint/2010/main" val="2642392091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316</Words>
  <Application>Microsoft Macintosh PowerPoint</Application>
  <PresentationFormat>Grand écran</PresentationFormat>
  <Paragraphs>31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1_Thème Office</vt:lpstr>
      <vt:lpstr>Centres ouverts - Contacts</vt:lpstr>
      <vt:lpstr>La vaccination anti HPV préventive… …prévient-elle les rechutes ?</vt:lpstr>
      <vt:lpstr>La vaccination anti HPV préventive… …prévient-elle les rechutes ?</vt:lpstr>
    </vt:vector>
  </TitlesOfParts>
  <Company>APHP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Pathologie ano-génitale à HPV</dc:title>
  <dc:creator>FOUERE Sébastien</dc:creator>
  <cp:lastModifiedBy>BERTOLOTTI Antoine</cp:lastModifiedBy>
  <cp:revision>18</cp:revision>
  <dcterms:created xsi:type="dcterms:W3CDTF">2019-11-19T13:29:42Z</dcterms:created>
  <dcterms:modified xsi:type="dcterms:W3CDTF">2021-05-27T04:05:44Z</dcterms:modified>
</cp:coreProperties>
</file>